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79" r:id="rId5"/>
    <p:sldId id="280" r:id="rId6"/>
    <p:sldId id="281" r:id="rId7"/>
    <p:sldId id="278" r:id="rId8"/>
    <p:sldId id="263" r:id="rId9"/>
  </p:sldIdLst>
  <p:sldSz cx="11430000" cy="5994400"/>
  <p:notesSz cx="6858000" cy="9144000"/>
  <p:embeddedFontLst>
    <p:embeddedFont>
      <p:font typeface="Arial Unicode Bold" panose="020B0604020202020204" charset="-128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21" d="100"/>
          <a:sy n="121" d="100"/>
        </p:scale>
        <p:origin x="79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483679" y="-3175"/>
            <a:ext cx="12405509" cy="8609917"/>
            <a:chOff x="0" y="0"/>
            <a:chExt cx="406400" cy="242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42238"/>
            </a:xfrm>
            <a:custGeom>
              <a:avLst/>
              <a:gdLst/>
              <a:ahLst/>
              <a:cxnLst/>
              <a:rect l="l" t="t" r="r" b="b"/>
              <a:pathLst>
                <a:path w="406400" h="242238">
                  <a:moveTo>
                    <a:pt x="203200" y="0"/>
                  </a:moveTo>
                  <a:lnTo>
                    <a:pt x="203200" y="0"/>
                  </a:lnTo>
                  <a:lnTo>
                    <a:pt x="406400" y="242238"/>
                  </a:lnTo>
                  <a:lnTo>
                    <a:pt x="0" y="24223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389B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19050"/>
              <a:ext cx="152400" cy="261288"/>
            </a:xfrm>
            <a:prstGeom prst="rect">
              <a:avLst/>
            </a:prstGeom>
          </p:spPr>
          <p:txBody>
            <a:bodyPr lIns="22191" tIns="22191" rIns="22191" bIns="22191" rtlCol="0" anchor="ctr"/>
            <a:lstStyle/>
            <a:p>
              <a:pPr algn="ctr">
                <a:lnSpc>
                  <a:spcPts val="917"/>
                </a:lnSpc>
              </a:pPr>
              <a:endParaRPr lang="pl-PL" noProof="0" dirty="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999593" y="-368726"/>
            <a:ext cx="7695712" cy="6331702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3308" r="-20329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29400" y="2965450"/>
            <a:ext cx="7785496" cy="3588251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2191" tIns="22191" rIns="22191" bIns="22191" rtlCol="0" anchor="ctr"/>
            <a:lstStyle/>
            <a:p>
              <a:pPr algn="ctr">
                <a:lnSpc>
                  <a:spcPts val="917"/>
                </a:lnSpc>
              </a:pPr>
              <a:endParaRPr lang="pl-PL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1919" y="473622"/>
            <a:ext cx="1776379" cy="557481"/>
          </a:xfrm>
          <a:custGeom>
            <a:avLst/>
            <a:gdLst/>
            <a:ahLst/>
            <a:cxnLst/>
            <a:rect l="l" t="t" r="r" b="b"/>
            <a:pathLst>
              <a:path w="1776379" h="557481">
                <a:moveTo>
                  <a:pt x="0" y="0"/>
                </a:moveTo>
                <a:lnTo>
                  <a:pt x="1776380" y="0"/>
                </a:lnTo>
                <a:lnTo>
                  <a:pt x="1776380" y="557480"/>
                </a:lnTo>
                <a:lnTo>
                  <a:pt x="0" y="55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7" name="TextBox 17"/>
          <p:cNvSpPr txBox="1"/>
          <p:nvPr/>
        </p:nvSpPr>
        <p:spPr>
          <a:xfrm>
            <a:off x="693735" y="1517681"/>
            <a:ext cx="5935665" cy="2017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  <a:spcBef>
                <a:spcPct val="0"/>
              </a:spcBef>
            </a:pPr>
            <a:r>
              <a:rPr lang="pl-PL" sz="24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RADOM • MIASTO KAZIMIERZOWSKIE</a:t>
            </a:r>
            <a:br>
              <a:rPr lang="pl-PL" sz="24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400" b="1" dirty="0">
              <a:solidFill>
                <a:srgbClr val="204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989"/>
              </a:lnSpc>
              <a:spcBef>
                <a:spcPct val="0"/>
              </a:spcBef>
            </a:pPr>
            <a:r>
              <a:rPr lang="pl-PL" sz="32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Twoja Historia</a:t>
            </a:r>
            <a:br>
              <a:rPr lang="pl-PL" sz="32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Nasza Wspólna Duma</a:t>
            </a:r>
            <a:endParaRPr lang="pl-PL" sz="1600" b="1" noProof="0" dirty="0">
              <a:solidFill>
                <a:srgbClr val="000000"/>
              </a:solidFill>
              <a:latin typeface="Arial" panose="020B0604020202020204" pitchFamily="34" charset="0"/>
              <a:ea typeface="Arial Unicode Bold"/>
              <a:cs typeface="Arial" panose="020B0604020202020204" pitchFamily="34" charset="0"/>
              <a:sym typeface="Arial Unicode Bold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6239EE7-902B-E9D5-F73D-612B31E3ACD2}"/>
              </a:ext>
            </a:extLst>
          </p:cNvPr>
          <p:cNvSpPr txBox="1"/>
          <p:nvPr/>
        </p:nvSpPr>
        <p:spPr>
          <a:xfrm>
            <a:off x="600334" y="5055565"/>
            <a:ext cx="5950649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b="1" noProof="0" dirty="0">
                <a:solidFill>
                  <a:srgbClr val="A20E2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Michał Musialik</a:t>
            </a:r>
          </a:p>
          <a:p>
            <a:pPr algn="ctr"/>
            <a:r>
              <a:rPr lang="pl-PL" sz="1600" b="1" dirty="0">
                <a:solidFill>
                  <a:srgbClr val="A20E2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Inspektor w Biurze Rozwoju i Rewitalizacji</a:t>
            </a:r>
            <a:endParaRPr lang="pl-PL" sz="2000" b="1" noProof="0" dirty="0">
              <a:solidFill>
                <a:srgbClr val="A20E20"/>
              </a:solidFill>
              <a:latin typeface="Arial Unicode Bold"/>
              <a:ea typeface="Arial Unicode Bold"/>
              <a:cs typeface="Arial Unicode Bold"/>
              <a:sym typeface="Arial Unicode Bold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209318A-0426-4D46-C738-8E67790EC52A}"/>
              </a:ext>
            </a:extLst>
          </p:cNvPr>
          <p:cNvSpPr txBox="1"/>
          <p:nvPr/>
        </p:nvSpPr>
        <p:spPr>
          <a:xfrm>
            <a:off x="521919" y="3867904"/>
            <a:ext cx="6107481" cy="9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Dołącz do Społecznego archiwum 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rgbClr val="204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pomóż ocalić wspomnienia starego Radomia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0800000">
            <a:off x="-2010701" y="1447527"/>
            <a:ext cx="4602383" cy="2121188"/>
            <a:chOff x="0" y="0"/>
            <a:chExt cx="406400" cy="18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2209800" y="-34471"/>
            <a:ext cx="8073182" cy="2053142"/>
            <a:chOff x="0" y="0"/>
            <a:chExt cx="736505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6505" cy="187305"/>
            </a:xfrm>
            <a:custGeom>
              <a:avLst/>
              <a:gdLst/>
              <a:ahLst/>
              <a:cxnLst/>
              <a:rect l="l" t="t" r="r" b="b"/>
              <a:pathLst>
                <a:path w="736505" h="187305">
                  <a:moveTo>
                    <a:pt x="203200" y="0"/>
                  </a:moveTo>
                  <a:lnTo>
                    <a:pt x="533305" y="0"/>
                  </a:lnTo>
                  <a:lnTo>
                    <a:pt x="736505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389B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19050"/>
              <a:ext cx="482505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0490" y="616236"/>
            <a:ext cx="374811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2"/>
              </a:lnSpc>
            </a:pPr>
            <a:r>
              <a:rPr lang="pl-PL" sz="2010" b="1" noProof="0" dirty="0">
                <a:solidFill>
                  <a:srgbClr val="FFFFFF"/>
                </a:solidFill>
                <a:latin typeface="Arial" panose="020B0604020202020204" pitchFamily="34" charset="0"/>
                <a:ea typeface="TT Hoves Bold"/>
                <a:cs typeface="Arial" panose="020B0604020202020204" pitchFamily="34" charset="0"/>
                <a:sym typeface="TT Hoves Bold"/>
              </a:rPr>
              <a:t>Twoja Historia</a:t>
            </a:r>
            <a:br>
              <a:rPr lang="pl-PL" sz="2010" b="1" noProof="0" dirty="0">
                <a:solidFill>
                  <a:srgbClr val="FFFFFF"/>
                </a:solidFill>
                <a:latin typeface="Arial" panose="020B0604020202020204" pitchFamily="34" charset="0"/>
                <a:ea typeface="TT Hoves Bold"/>
                <a:cs typeface="Arial" panose="020B0604020202020204" pitchFamily="34" charset="0"/>
                <a:sym typeface="TT Hoves Bold"/>
              </a:rPr>
            </a:br>
            <a:r>
              <a:rPr lang="pl-PL" sz="2010" b="1" noProof="0" dirty="0">
                <a:solidFill>
                  <a:srgbClr val="FFFFFF"/>
                </a:solidFill>
                <a:latin typeface="Arial" panose="020B0604020202020204" pitchFamily="34" charset="0"/>
                <a:ea typeface="TT Hoves Bold"/>
                <a:cs typeface="Arial" panose="020B0604020202020204" pitchFamily="34" charset="0"/>
                <a:sym typeface="TT Hoves Bold"/>
              </a:rPr>
              <a:t>to Nasza Wspólna Duma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E0E0004-DD8A-9297-C43A-0440027901CB}"/>
              </a:ext>
            </a:extLst>
          </p:cNvPr>
          <p:cNvSpPr txBox="1"/>
          <p:nvPr/>
        </p:nvSpPr>
        <p:spPr>
          <a:xfrm>
            <a:off x="5257800" y="693179"/>
            <a:ext cx="5164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Czym jest archiwum społeczne?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B794219-E3F9-9E06-20F3-736058AAC9FD}"/>
              </a:ext>
            </a:extLst>
          </p:cNvPr>
          <p:cNvSpPr txBox="1"/>
          <p:nvPr/>
        </p:nvSpPr>
        <p:spPr>
          <a:xfrm>
            <a:off x="1849859" y="2260653"/>
            <a:ext cx="59903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To inicjatywa, której celem jest </a:t>
            </a:r>
            <a:b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zabezpieczenie poprzez digitalizację prywatnych pamiątek związanych z historycznym sercem Radomia.</a:t>
            </a:r>
          </a:p>
          <a:p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Historia miasta to nie tylko mury i daty, ale</a:t>
            </a:r>
            <a:b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przede wszystkim 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Wasze opowieści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twarze na </a:t>
            </a:r>
            <a:b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fotografiach i codzienne życie </a:t>
            </a: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zapisane </a:t>
            </a:r>
            <a:b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dokumentach</a:t>
            </a: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dirty="0"/>
          </a:p>
        </p:txBody>
      </p:sp>
      <p:pic>
        <p:nvPicPr>
          <p:cNvPr id="34" name="Obraz 2">
            <a:extLst>
              <a:ext uri="{FF2B5EF4-FFF2-40B4-BE49-F238E27FC236}">
                <a16:creationId xmlns:a16="http://schemas.microsoft.com/office/drawing/2014/main" id="{7322041B-5EAF-E02F-A2A4-25327828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924">
            <a:off x="8176120" y="1867175"/>
            <a:ext cx="2243970" cy="320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D098A-9254-3F95-C32A-E3516BA1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ABFA585-DCA0-63C3-F852-E09DCA15E537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34D9013-DD5B-69BF-249E-9EE2DA01377F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5E751C0-627A-2B13-A1C2-CA51A4F8EEF2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5DE3107-8A0D-8B87-DAFA-59E55CFCC47D}"/>
              </a:ext>
            </a:extLst>
          </p:cNvPr>
          <p:cNvSpPr txBox="1"/>
          <p:nvPr/>
        </p:nvSpPr>
        <p:spPr>
          <a:xfrm>
            <a:off x="1676400" y="1558335"/>
            <a:ext cx="8886978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pl-PL" sz="11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Fotografie rodzinne: spacery po Rynku, dawne witryny sklepowe, podwórka kamienic.</a:t>
            </a:r>
          </a:p>
          <a:p>
            <a:pPr algn="just">
              <a:spcBef>
                <a:spcPts val="800"/>
              </a:spcBef>
            </a:pP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Dokumenty osobiste: legitymacje, świadectwa pracy, stare rachunki czy bilety.</a:t>
            </a:r>
          </a:p>
          <a:p>
            <a:pPr algn="just">
              <a:spcBef>
                <a:spcPts val="800"/>
              </a:spcBef>
            </a:pP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Pamiątki piśmiennicze: listy, pamiętniki, dedykacje w książkach.</a:t>
            </a:r>
          </a:p>
          <a:p>
            <a:pPr algn="just">
              <a:spcBef>
                <a:spcPts val="800"/>
              </a:spcBef>
            </a:pP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Mapy i plany: szkice budynków, plany mieszkań, stare mapy i plany miasta.</a:t>
            </a:r>
          </a:p>
          <a:p>
            <a:pPr algn="just">
              <a:buNone/>
            </a:pP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Grafika 2" descr="Przezrocze">
            <a:extLst>
              <a:ext uri="{FF2B5EF4-FFF2-40B4-BE49-F238E27FC236}">
                <a16:creationId xmlns:a16="http://schemas.microsoft.com/office/drawing/2014/main" id="{4DDD3F1F-7179-80A6-AA20-339630852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802773" y="1622734"/>
            <a:ext cx="669774" cy="669774"/>
          </a:xfrm>
          <a:prstGeom prst="rect">
            <a:avLst/>
          </a:prstGeom>
        </p:spPr>
      </p:pic>
      <p:pic>
        <p:nvPicPr>
          <p:cNvPr id="11" name="Grafika 4" descr="Dokument">
            <a:extLst>
              <a:ext uri="{FF2B5EF4-FFF2-40B4-BE49-F238E27FC236}">
                <a16:creationId xmlns:a16="http://schemas.microsoft.com/office/drawing/2014/main" id="{A7FE22B5-5597-2994-2A60-22BDC8A2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71524" y="2788706"/>
            <a:ext cx="669774" cy="669774"/>
          </a:xfrm>
          <a:prstGeom prst="rect">
            <a:avLst/>
          </a:prstGeom>
        </p:spPr>
      </p:pic>
      <p:pic>
        <p:nvPicPr>
          <p:cNvPr id="12" name="Grafika 6" descr="Książki">
            <a:extLst>
              <a:ext uri="{FF2B5EF4-FFF2-40B4-BE49-F238E27FC236}">
                <a16:creationId xmlns:a16="http://schemas.microsoft.com/office/drawing/2014/main" id="{00E565E6-0015-A56B-42BB-B8616E29C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816576" y="3897333"/>
            <a:ext cx="624722" cy="624722"/>
          </a:xfrm>
          <a:prstGeom prst="rect">
            <a:avLst/>
          </a:prstGeom>
        </p:spPr>
      </p:pic>
      <p:pic>
        <p:nvPicPr>
          <p:cNvPr id="13" name="Grafika 8" descr="Mapa z pinezką">
            <a:extLst>
              <a:ext uri="{FF2B5EF4-FFF2-40B4-BE49-F238E27FC236}">
                <a16:creationId xmlns:a16="http://schemas.microsoft.com/office/drawing/2014/main" id="{69849B9E-4F9C-FC01-C6D6-C1E4C3F74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69116" y="5031588"/>
            <a:ext cx="741531" cy="74153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0E83721-F552-36D0-021D-CFB1A49E0C6E}"/>
              </a:ext>
            </a:extLst>
          </p:cNvPr>
          <p:cNvSpPr txBox="1"/>
          <p:nvPr/>
        </p:nvSpPr>
        <p:spPr>
          <a:xfrm>
            <a:off x="647699" y="709288"/>
            <a:ext cx="4229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 kryje Twoja szuflada?</a:t>
            </a:r>
          </a:p>
        </p:txBody>
      </p:sp>
    </p:spTree>
    <p:extLst>
      <p:ext uri="{BB962C8B-B14F-4D97-AF65-F5344CB8AC3E}">
        <p14:creationId xmlns:p14="http://schemas.microsoft.com/office/powerpoint/2010/main" val="367463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249FE-9CF0-0656-539A-F0CA62D3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F5215E1-BCDD-A542-1638-80221C4FB46D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86445E-8530-8235-1695-6CA0C8827D19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D5A1C3-8276-FC7B-C597-E99D81354BC8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5408E33-3381-250E-4C41-13985F9E998C}"/>
              </a:ext>
            </a:extLst>
          </p:cNvPr>
          <p:cNvSpPr txBox="1"/>
          <p:nvPr/>
        </p:nvSpPr>
        <p:spPr>
          <a:xfrm>
            <a:off x="647699" y="709288"/>
            <a:ext cx="5067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Jak przekazać pamiątki?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ACE9B0D1-DBDC-4031-E91C-C4609E00F44E}"/>
              </a:ext>
            </a:extLst>
          </p:cNvPr>
          <p:cNvSpPr/>
          <p:nvPr/>
        </p:nvSpPr>
        <p:spPr>
          <a:xfrm>
            <a:off x="457195" y="2830477"/>
            <a:ext cx="2285999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latin typeface="Arial" panose="020B0604020202020204" pitchFamily="34" charset="0"/>
              </a:rPr>
              <a:t>KROK 1 </a:t>
            </a:r>
          </a:p>
          <a:p>
            <a:pPr algn="ctr"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 algn="ctr"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pl-PL" sz="2000" b="1" dirty="0">
                <a:latin typeface="Arial" panose="020B0604020202020204" pitchFamily="34" charset="0"/>
              </a:rPr>
              <a:t>Przyjdź do nas</a:t>
            </a:r>
            <a:endParaRPr lang="pl-PL" sz="3600" b="1" dirty="0">
              <a:latin typeface="Arial" panose="020B0604020202020204" pitchFamily="34" charset="0"/>
            </a:endParaRP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AC93233E-DDEF-81CA-FA51-C40160AD90FB}"/>
              </a:ext>
            </a:extLst>
          </p:cNvPr>
          <p:cNvSpPr/>
          <p:nvPr/>
        </p:nvSpPr>
        <p:spPr>
          <a:xfrm>
            <a:off x="3200400" y="2830477"/>
            <a:ext cx="2285999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latin typeface="Arial" panose="020B0604020202020204" pitchFamily="34" charset="0"/>
              </a:rPr>
              <a:t>KROK 2 </a:t>
            </a:r>
          </a:p>
          <a:p>
            <a:pPr algn="ctr"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pl-PL" b="1" dirty="0">
                <a:latin typeface="Arial" panose="020B0604020202020204" pitchFamily="34" charset="0"/>
              </a:rPr>
              <a:t>Wykonamy  profesjonalny skan</a:t>
            </a:r>
            <a:endParaRPr lang="pl-PL" sz="3200" b="1" dirty="0">
              <a:latin typeface="Arial" panose="020B0604020202020204" pitchFamily="34" charset="0"/>
            </a:endParaRP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195A13ED-F64A-E8A0-6FBA-7BEA3AD62CA7}"/>
              </a:ext>
            </a:extLst>
          </p:cNvPr>
          <p:cNvSpPr/>
          <p:nvPr/>
        </p:nvSpPr>
        <p:spPr>
          <a:xfrm>
            <a:off x="5943601" y="2830477"/>
            <a:ext cx="2285999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latin typeface="Arial" panose="020B0604020202020204" pitchFamily="34" charset="0"/>
              </a:rPr>
              <a:t>KROK 3 </a:t>
            </a:r>
          </a:p>
          <a:p>
            <a:pPr algn="ctr"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pl-PL" b="1" dirty="0">
                <a:latin typeface="Arial" panose="020B0604020202020204" pitchFamily="34" charset="0"/>
              </a:rPr>
              <a:t>Oryginały wracają do Ciebie</a:t>
            </a:r>
            <a:endParaRPr lang="pl-PL" sz="3200" b="1" dirty="0">
              <a:latin typeface="Arial" panose="020B0604020202020204" pitchFamily="34" charset="0"/>
            </a:endParaRP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D2551B7F-6219-C484-35C0-DCC727E261B8}"/>
              </a:ext>
            </a:extLst>
          </p:cNvPr>
          <p:cNvSpPr/>
          <p:nvPr/>
        </p:nvSpPr>
        <p:spPr>
          <a:xfrm>
            <a:off x="8686806" y="2830477"/>
            <a:ext cx="2285999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latin typeface="Arial" panose="020B0604020202020204" pitchFamily="34" charset="0"/>
              </a:rPr>
              <a:t>KROK 4 </a:t>
            </a:r>
          </a:p>
          <a:p>
            <a:pPr algn="ctr"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pl-PL" b="1" dirty="0">
                <a:latin typeface="Arial" panose="020B0604020202020204" pitchFamily="34" charset="0"/>
              </a:rPr>
              <a:t>Twoja historia trafi do cyfrowej bazy</a:t>
            </a:r>
            <a:endParaRPr lang="pl-PL" sz="3200" b="1" dirty="0">
              <a:latin typeface="Arial" panose="020B0604020202020204" pitchFamily="34" charset="0"/>
            </a:endParaRPr>
          </a:p>
        </p:txBody>
      </p:sp>
      <p:sp>
        <p:nvSpPr>
          <p:cNvPr id="58" name="Strzałka: w prawo 57">
            <a:extLst>
              <a:ext uri="{FF2B5EF4-FFF2-40B4-BE49-F238E27FC236}">
                <a16:creationId xmlns:a16="http://schemas.microsoft.com/office/drawing/2014/main" id="{0525B1A0-9CA7-68E0-B097-23DD23E39F9D}"/>
              </a:ext>
            </a:extLst>
          </p:cNvPr>
          <p:cNvSpPr/>
          <p:nvPr/>
        </p:nvSpPr>
        <p:spPr>
          <a:xfrm>
            <a:off x="2370131" y="3114639"/>
            <a:ext cx="746125" cy="484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latin typeface="Arial" panose="020B0604020202020204" pitchFamily="34" charset="0"/>
            </a:endParaRPr>
          </a:p>
        </p:txBody>
      </p:sp>
      <p:sp>
        <p:nvSpPr>
          <p:cNvPr id="59" name="Strzałka: w prawo 58">
            <a:extLst>
              <a:ext uri="{FF2B5EF4-FFF2-40B4-BE49-F238E27FC236}">
                <a16:creationId xmlns:a16="http://schemas.microsoft.com/office/drawing/2014/main" id="{E7549D03-2941-4045-157D-1911A2A21850}"/>
              </a:ext>
            </a:extLst>
          </p:cNvPr>
          <p:cNvSpPr/>
          <p:nvPr/>
        </p:nvSpPr>
        <p:spPr>
          <a:xfrm>
            <a:off x="5113332" y="3120989"/>
            <a:ext cx="746125" cy="484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latin typeface="Arial" panose="020B0604020202020204" pitchFamily="34" charset="0"/>
            </a:endParaRPr>
          </a:p>
        </p:txBody>
      </p:sp>
      <p:sp>
        <p:nvSpPr>
          <p:cNvPr id="60" name="Strzałka: w prawo 59">
            <a:extLst>
              <a:ext uri="{FF2B5EF4-FFF2-40B4-BE49-F238E27FC236}">
                <a16:creationId xmlns:a16="http://schemas.microsoft.com/office/drawing/2014/main" id="{E4FA2B98-1D28-9D4C-B690-A40D16CF5ACF}"/>
              </a:ext>
            </a:extLst>
          </p:cNvPr>
          <p:cNvSpPr/>
          <p:nvPr/>
        </p:nvSpPr>
        <p:spPr>
          <a:xfrm>
            <a:off x="7856537" y="3127339"/>
            <a:ext cx="746125" cy="484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72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9A8DA-540F-AB31-C553-6F31E588D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B19DE1E-CC6D-E855-AA60-4C8769205986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04CE063-3271-5860-B8FC-D6FB0C56EA12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B74245B-C619-62D2-DEE6-A351608674C2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3764741-DF99-DA16-43B7-AFC8636107AA}"/>
              </a:ext>
            </a:extLst>
          </p:cNvPr>
          <p:cNvSpPr txBox="1"/>
          <p:nvPr/>
        </p:nvSpPr>
        <p:spPr>
          <a:xfrm>
            <a:off x="647699" y="709288"/>
            <a:ext cx="5067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Dlaczego to jest ważne?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0A964349-7F74-5A95-9CB5-E4F2E5D22D37}"/>
              </a:ext>
            </a:extLst>
          </p:cNvPr>
          <p:cNvSpPr/>
          <p:nvPr/>
        </p:nvSpPr>
        <p:spPr>
          <a:xfrm>
            <a:off x="685796" y="2768600"/>
            <a:ext cx="4648205" cy="24546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>
                <a:latin typeface="Arial" panose="020B0604020202020204" pitchFamily="34" charset="0"/>
              </a:rPr>
              <a:t>Dla Przyszłości</a:t>
            </a:r>
          </a:p>
          <a:p>
            <a:pPr>
              <a:defRPr/>
            </a:pPr>
            <a:r>
              <a:rPr lang="pl-PL" sz="2000" b="1" dirty="0">
                <a:latin typeface="Arial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lang="pl-PL" sz="2000" b="1" dirty="0">
                <a:latin typeface="Arial" panose="020B0604020202020204" pitchFamily="34" charset="0"/>
              </a:rPr>
              <a:t>Twoje wspomnienia pomogą dzieciom i wnukom zrozumieć, jak wyglądało życie w Radomiu dekady temu.</a:t>
            </a:r>
          </a:p>
        </p:txBody>
      </p:sp>
      <p:sp>
        <p:nvSpPr>
          <p:cNvPr id="58" name="Strzałka: w prawo 57">
            <a:extLst>
              <a:ext uri="{FF2B5EF4-FFF2-40B4-BE49-F238E27FC236}">
                <a16:creationId xmlns:a16="http://schemas.microsoft.com/office/drawing/2014/main" id="{3FFB6103-9D8D-C0FA-67A6-6C7A7E2AAC85}"/>
              </a:ext>
            </a:extLst>
          </p:cNvPr>
          <p:cNvSpPr/>
          <p:nvPr/>
        </p:nvSpPr>
        <p:spPr>
          <a:xfrm rot="7665392">
            <a:off x="3399571" y="2145772"/>
            <a:ext cx="746125" cy="484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latin typeface="Arial" panose="020B0604020202020204" pitchFamily="34" charset="0"/>
            </a:endParaRPr>
          </a:p>
        </p:txBody>
      </p:sp>
      <p:sp>
        <p:nvSpPr>
          <p:cNvPr id="60" name="Strzałka: w prawo 59">
            <a:extLst>
              <a:ext uri="{FF2B5EF4-FFF2-40B4-BE49-F238E27FC236}">
                <a16:creationId xmlns:a16="http://schemas.microsoft.com/office/drawing/2014/main" id="{29F4FC1C-B213-9B37-D1BB-AA8E513EDB5D}"/>
              </a:ext>
            </a:extLst>
          </p:cNvPr>
          <p:cNvSpPr/>
          <p:nvPr/>
        </p:nvSpPr>
        <p:spPr>
          <a:xfrm rot="2732587">
            <a:off x="8324850" y="2121189"/>
            <a:ext cx="746125" cy="484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latin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C8B799-FA7B-B0D2-3E70-4E0914FC475B}"/>
              </a:ext>
            </a:extLst>
          </p:cNvPr>
          <p:cNvSpPr txBox="1"/>
          <p:nvPr/>
        </p:nvSpPr>
        <p:spPr>
          <a:xfrm>
            <a:off x="457195" y="1427108"/>
            <a:ext cx="10515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Cyfrowe kopie Twoich pamiątek trafią do „Archiwum Społecznego Miasta Kazimierzowskiego”,</a:t>
            </a:r>
          </a:p>
          <a:p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jego zasoby będą dostępne w Otwartym Systemie Archiwizacji (OSA) na stronach serwisu www.zbioryspoleczne.pl  </a:t>
            </a:r>
            <a:endParaRPr lang="pl-PL" altLang="pl-PL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7901222-B253-141A-D791-539CFAF2C833}"/>
              </a:ext>
            </a:extLst>
          </p:cNvPr>
          <p:cNvSpPr/>
          <p:nvPr/>
        </p:nvSpPr>
        <p:spPr>
          <a:xfrm>
            <a:off x="6096000" y="2767373"/>
            <a:ext cx="4648205" cy="24546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>
                <a:latin typeface="Arial" panose="020B0604020202020204" pitchFamily="34" charset="0"/>
              </a:rPr>
              <a:t>Dla Nauki </a:t>
            </a:r>
          </a:p>
          <a:p>
            <a:pPr>
              <a:defRPr/>
            </a:pPr>
            <a:endParaRPr lang="pl-PL" sz="2000" b="1" dirty="0">
              <a:latin typeface="Arial" panose="020B0604020202020204" pitchFamily="34" charset="0"/>
            </a:endParaRPr>
          </a:p>
          <a:p>
            <a:pPr algn="just">
              <a:defRPr/>
            </a:pPr>
            <a:r>
              <a:rPr lang="pl-PL" sz="2000" b="1" dirty="0">
                <a:latin typeface="Arial" panose="020B0604020202020204" pitchFamily="34" charset="0"/>
              </a:rPr>
              <a:t>Udostępniamy zbiory historykom </a:t>
            </a:r>
            <a:br>
              <a:rPr lang="pl-PL" sz="2000" b="1" dirty="0">
                <a:latin typeface="Arial" panose="020B0604020202020204" pitchFamily="34" charset="0"/>
              </a:rPr>
            </a:br>
            <a:r>
              <a:rPr lang="pl-PL" sz="2000" b="1" dirty="0">
                <a:latin typeface="Arial" panose="020B0604020202020204" pitchFamily="34" charset="0"/>
              </a:rPr>
              <a:t>i badaczom, aby mogli pisać historię naszego miasta i regionu.</a:t>
            </a:r>
          </a:p>
          <a:p>
            <a:pPr>
              <a:defRPr/>
            </a:pPr>
            <a:endParaRPr lang="pl-PL" sz="2000" b="1" dirty="0">
              <a:latin typeface="Arial" panose="020B0604020202020204" pitchFamily="34" charset="0"/>
            </a:endParaRPr>
          </a:p>
        </p:txBody>
      </p:sp>
      <p:pic>
        <p:nvPicPr>
          <p:cNvPr id="9" name="Grafika 7" descr="Profesor">
            <a:extLst>
              <a:ext uri="{FF2B5EF4-FFF2-40B4-BE49-F238E27FC236}">
                <a16:creationId xmlns:a16="http://schemas.microsoft.com/office/drawing/2014/main" id="{E6A1A999-281C-FA3C-6054-91BDD33D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569" y="2693283"/>
            <a:ext cx="1109663" cy="1109663"/>
          </a:xfrm>
          <a:prstGeom prst="rect">
            <a:avLst/>
          </a:prstGeom>
        </p:spPr>
      </p:pic>
      <p:pic>
        <p:nvPicPr>
          <p:cNvPr id="10" name="Grafika 4" descr="Okrzyki">
            <a:extLst>
              <a:ext uri="{FF2B5EF4-FFF2-40B4-BE49-F238E27FC236}">
                <a16:creationId xmlns:a16="http://schemas.microsoft.com/office/drawing/2014/main" id="{1F9E66A4-F644-2DC3-90DE-DBEDB42B3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43" y="2862802"/>
            <a:ext cx="1100137" cy="1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A5CD3-7776-4ECB-29C4-34B3DBC91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CF36D73-519F-D80B-0A2F-541000F31327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298E866-561C-A497-8CC3-B660E875A35B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E64B862-8F02-A0A2-EAF7-3FC0C5B3D1E2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7A2C03B-9A90-4D50-BF4C-52688978C944}"/>
              </a:ext>
            </a:extLst>
          </p:cNvPr>
          <p:cNvSpPr txBox="1"/>
          <p:nvPr/>
        </p:nvSpPr>
        <p:spPr>
          <a:xfrm>
            <a:off x="4329986" y="1487055"/>
            <a:ext cx="6596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pl-PL" sz="24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altLang="pl-PL" sz="2400" b="1" dirty="0">
                <a:latin typeface="Arial" panose="020B0604020202020204" pitchFamily="34" charset="0"/>
              </a:rPr>
              <a:t>Miasto Kazimierzowskie to serce Radomia.</a:t>
            </a:r>
          </a:p>
          <a:p>
            <a:pPr algn="just"/>
            <a:endParaRPr lang="pl-PL" altLang="pl-PL" sz="2400" dirty="0">
              <a:latin typeface="Arial" panose="020B0604020202020204" pitchFamily="34" charset="0"/>
            </a:endParaRPr>
          </a:p>
          <a:p>
            <a:pPr algn="just"/>
            <a:r>
              <a:rPr lang="pl-PL" altLang="pl-PL" sz="2400" dirty="0">
                <a:latin typeface="Arial" panose="020B0604020202020204" pitchFamily="34" charset="0"/>
              </a:rPr>
              <a:t>Każda kamienica przy Rynku, ulicy </a:t>
            </a:r>
            <a:r>
              <a:rPr lang="pl-PL" altLang="pl-PL" sz="2400" dirty="0" err="1">
                <a:latin typeface="Arial" panose="020B0604020202020204" pitchFamily="34" charset="0"/>
              </a:rPr>
              <a:t>Rwańskiej</a:t>
            </a:r>
            <a:r>
              <a:rPr lang="pl-PL" altLang="pl-PL" sz="2400" dirty="0">
                <a:latin typeface="Arial" panose="020B0604020202020204" pitchFamily="34" charset="0"/>
              </a:rPr>
              <a:t> czy Wałowej ma tysiące niepowiedzianych jeszcze historii. </a:t>
            </a:r>
          </a:p>
          <a:p>
            <a:pPr algn="just"/>
            <a:endParaRPr lang="pl-PL" altLang="pl-PL" sz="2400" dirty="0">
              <a:latin typeface="Arial" panose="020B0604020202020204" pitchFamily="34" charset="0"/>
            </a:endParaRPr>
          </a:p>
          <a:p>
            <a:pPr algn="just"/>
            <a:r>
              <a:rPr lang="pl-PL" altLang="pl-PL" sz="2400" dirty="0">
                <a:latin typeface="Arial" panose="020B0604020202020204" pitchFamily="34" charset="0"/>
              </a:rPr>
              <a:t>Twoja może być następna …</a:t>
            </a:r>
          </a:p>
          <a:p>
            <a:pPr algn="just">
              <a:buNone/>
            </a:pPr>
            <a:endParaRPr lang="pl-PL" sz="24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5627B2A-4ED2-08E2-C165-250139968DF1}"/>
              </a:ext>
            </a:extLst>
          </p:cNvPr>
          <p:cNvSpPr txBox="1"/>
          <p:nvPr/>
        </p:nvSpPr>
        <p:spPr>
          <a:xfrm>
            <a:off x="647699" y="709288"/>
            <a:ext cx="4229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Dziedzictwo Radomia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A73DE21-09E2-ECBB-1021-1B5F53CAEC89}"/>
              </a:ext>
            </a:extLst>
          </p:cNvPr>
          <p:cNvSpPr txBox="1"/>
          <p:nvPr/>
        </p:nvSpPr>
        <p:spPr>
          <a:xfrm>
            <a:off x="503548" y="2464245"/>
            <a:ext cx="3479055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indent="-6350" algn="ctr" eaLnBrk="1" hangingPunct="1">
              <a:lnSpc>
                <a:spcPct val="100000"/>
              </a:lnSpc>
              <a:spcAft>
                <a:spcPts val="575"/>
              </a:spcAft>
            </a:pPr>
            <a:r>
              <a:rPr lang="pl-PL" altLang="pl-PL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870 +</a:t>
            </a:r>
          </a:p>
          <a:p>
            <a:pPr marL="15875" indent="-6350" algn="ctr" eaLnBrk="1" hangingPunct="1">
              <a:lnSpc>
                <a:spcPct val="100000"/>
              </a:lnSpc>
              <a:spcAft>
                <a:spcPts val="575"/>
              </a:spcAft>
            </a:pPr>
            <a:r>
              <a:rPr lang="pl-PL" altLang="pl-PL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 Historii Miasta </a:t>
            </a:r>
          </a:p>
        </p:txBody>
      </p:sp>
    </p:spTree>
    <p:extLst>
      <p:ext uri="{BB962C8B-B14F-4D97-AF65-F5344CB8AC3E}">
        <p14:creationId xmlns:p14="http://schemas.microsoft.com/office/powerpoint/2010/main" val="337610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050F-634C-AB55-FBFD-5D0DE7C6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BA40FD4-D4B7-E16E-4FFF-99BE391E9A96}"/>
              </a:ext>
            </a:extLst>
          </p:cNvPr>
          <p:cNvGrpSpPr/>
          <p:nvPr/>
        </p:nvGrpSpPr>
        <p:grpSpPr>
          <a:xfrm rot="-10800000">
            <a:off x="-1672542" y="0"/>
            <a:ext cx="4602383" cy="2121188"/>
            <a:chOff x="0" y="0"/>
            <a:chExt cx="406400" cy="18730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6950D0-80BB-FC06-8F6D-E12830570ACD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A8DF961-C503-9B73-A8FA-3C1953F18766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ECA08AA-A065-E7AD-95AA-1B208B597A19}"/>
              </a:ext>
            </a:extLst>
          </p:cNvPr>
          <p:cNvSpPr txBox="1"/>
          <p:nvPr/>
        </p:nvSpPr>
        <p:spPr>
          <a:xfrm>
            <a:off x="459570" y="635000"/>
            <a:ext cx="693183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pl-PL" altLang="pl-PL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Dom dla Twojej Historii </a:t>
            </a:r>
          </a:p>
          <a:p>
            <a:pPr>
              <a:buNone/>
            </a:pPr>
            <a:endParaRPr lang="pl-PL" sz="110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endParaRPr lang="pl-PL" alt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Zapraszamy do Biura Rozwoju i Rewitalizacji – miejsca, gdzie tradycja łączy się z nowoczesnością.</a:t>
            </a:r>
          </a:p>
          <a:p>
            <a:pPr algn="just">
              <a:spcBef>
                <a:spcPts val="800"/>
              </a:spcBef>
            </a:pPr>
            <a:endParaRPr lang="pl-PL" alt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l-PL" alt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To tutaj czekają na Ciebie profesjonaliści którzy zachowają cyfrowo Twoje rodzinne pamiątki.</a:t>
            </a:r>
          </a:p>
          <a:p>
            <a:pPr algn="just">
              <a:spcBef>
                <a:spcPts val="800"/>
              </a:spcBef>
            </a:pPr>
            <a:endParaRPr lang="pl-PL" alt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800"/>
              </a:spcBef>
            </a:pPr>
            <a:r>
              <a:rPr lang="pl-PL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Nigdy nie zatrzymujemy oryginałów bez Twojej zgody.</a:t>
            </a:r>
            <a:endParaRPr lang="pl-PL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85F8BAF3-F606-BBBD-7B26-CA63593E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415">
            <a:off x="8366719" y="598237"/>
            <a:ext cx="1552374" cy="223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4">
            <a:extLst>
              <a:ext uri="{FF2B5EF4-FFF2-40B4-BE49-F238E27FC236}">
                <a16:creationId xmlns:a16="http://schemas.microsoft.com/office/drawing/2014/main" id="{8B504827-D12C-9142-47F8-BED9473B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628">
            <a:off x="7833695" y="3190730"/>
            <a:ext cx="3196540" cy="214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46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-114612" y="257483"/>
            <a:ext cx="4626378" cy="179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pl-PL" sz="2032" b="1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„Zaby</a:t>
            </a: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tkowy Radom 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Wsparcie, Przepisy i Praktyka”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14 maja 2026 r. 17:00 – 19:00 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Kamienica Deskurów</a:t>
            </a:r>
          </a:p>
          <a:p>
            <a:pPr algn="ctr">
              <a:lnSpc>
                <a:spcPts val="2845"/>
              </a:lnSpc>
            </a:pPr>
            <a:r>
              <a:rPr lang="pl-PL" sz="2032" b="1" u="none" noProof="0" dirty="0">
                <a:solidFill>
                  <a:srgbClr val="FFFFFF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sala 1.06 I piętro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EAC7638-1561-0A46-A1C1-E98EC9BA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1"/>
            <a:ext cx="11437633" cy="7623226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06B45432-E3E2-5428-3C5C-D765FB30ACC8}"/>
              </a:ext>
            </a:extLst>
          </p:cNvPr>
          <p:cNvGrpSpPr/>
          <p:nvPr/>
        </p:nvGrpSpPr>
        <p:grpSpPr>
          <a:xfrm rot="-10800000">
            <a:off x="-2883479" y="1510119"/>
            <a:ext cx="4602383" cy="2121188"/>
            <a:chOff x="0" y="0"/>
            <a:chExt cx="406400" cy="187305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0F09AA17-BA8B-89AB-10C2-EAFD787C4788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A9D5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3A7885F7-3FAE-73B1-4A08-8C7586A5F361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DCD1250B-7951-75B2-FDD2-3DCECB87A45B}"/>
              </a:ext>
            </a:extLst>
          </p:cNvPr>
          <p:cNvGrpSpPr/>
          <p:nvPr/>
        </p:nvGrpSpPr>
        <p:grpSpPr>
          <a:xfrm rot="-10800000">
            <a:off x="-3048000" y="-3395"/>
            <a:ext cx="8073182" cy="2053142"/>
            <a:chOff x="0" y="0"/>
            <a:chExt cx="736505" cy="187305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189A8F6-3CD0-8E4A-6D88-9A2D2E3365AF}"/>
                </a:ext>
              </a:extLst>
            </p:cNvPr>
            <p:cNvSpPr/>
            <p:nvPr/>
          </p:nvSpPr>
          <p:spPr>
            <a:xfrm>
              <a:off x="0" y="0"/>
              <a:ext cx="736505" cy="187305"/>
            </a:xfrm>
            <a:custGeom>
              <a:avLst/>
              <a:gdLst/>
              <a:ahLst/>
              <a:cxnLst/>
              <a:rect l="l" t="t" r="r" b="b"/>
              <a:pathLst>
                <a:path w="736505" h="187305">
                  <a:moveTo>
                    <a:pt x="203200" y="0"/>
                  </a:moveTo>
                  <a:lnTo>
                    <a:pt x="533305" y="0"/>
                  </a:lnTo>
                  <a:lnTo>
                    <a:pt x="736505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6389B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2D88CB96-B360-0D45-849E-255BA7751EF2}"/>
                </a:ext>
              </a:extLst>
            </p:cNvPr>
            <p:cNvSpPr txBox="1"/>
            <p:nvPr/>
          </p:nvSpPr>
          <p:spPr>
            <a:xfrm>
              <a:off x="127000" y="-19050"/>
              <a:ext cx="482505" cy="206355"/>
            </a:xfrm>
            <a:prstGeom prst="rect">
              <a:avLst/>
            </a:prstGeom>
          </p:spPr>
          <p:txBody>
            <a:bodyPr lIns="25924" tIns="25924" rIns="25924" bIns="25924" rtlCol="0" anchor="ctr"/>
            <a:lstStyle/>
            <a:p>
              <a:pPr algn="ctr">
                <a:lnSpc>
                  <a:spcPts val="1071"/>
                </a:lnSpc>
              </a:pPr>
              <a:endParaRPr lang="pl-PL" noProof="0" dirty="0"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B7539F68-784D-74CC-BC12-1DAC03D60507}"/>
              </a:ext>
            </a:extLst>
          </p:cNvPr>
          <p:cNvGrpSpPr/>
          <p:nvPr/>
        </p:nvGrpSpPr>
        <p:grpSpPr>
          <a:xfrm>
            <a:off x="8288975" y="3345780"/>
            <a:ext cx="7785496" cy="4651426"/>
            <a:chOff x="0" y="0"/>
            <a:chExt cx="406400" cy="18730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AB7BF9C-CBA8-BBD7-5425-B87826101A46}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E29000FD-61D2-5FAF-64EC-D83B5F86B5A6}"/>
                </a:ext>
              </a:extLst>
            </p:cNvPr>
            <p:cNvSpPr txBox="1"/>
            <p:nvPr/>
          </p:nvSpPr>
          <p:spPr>
            <a:xfrm>
              <a:off x="127000" y="-19050"/>
              <a:ext cx="152400" cy="206355"/>
            </a:xfrm>
            <a:prstGeom prst="rect">
              <a:avLst/>
            </a:prstGeom>
          </p:spPr>
          <p:txBody>
            <a:bodyPr lIns="22191" tIns="22191" rIns="22191" bIns="22191" rtlCol="0" anchor="ctr"/>
            <a:lstStyle/>
            <a:p>
              <a:pPr algn="ctr">
                <a:lnSpc>
                  <a:spcPts val="917"/>
                </a:lnSpc>
              </a:pPr>
              <a:endParaRPr lang="pl-PL" noProof="0" dirty="0"/>
            </a:p>
          </p:txBody>
        </p:sp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A3C11827-C260-4DEA-2773-8AA8CA0C8B50}"/>
              </a:ext>
            </a:extLst>
          </p:cNvPr>
          <p:cNvSpPr txBox="1"/>
          <p:nvPr/>
        </p:nvSpPr>
        <p:spPr>
          <a:xfrm rot="10415589">
            <a:off x="12875043" y="570080"/>
            <a:ext cx="4452041" cy="9287015"/>
          </a:xfrm>
          <a:prstGeom prst="rect">
            <a:avLst/>
          </a:prstGeom>
        </p:spPr>
        <p:txBody>
          <a:bodyPr lIns="22191" tIns="22191" rIns="22191" bIns="22191" rtlCol="0" anchor="ctr"/>
          <a:lstStyle/>
          <a:p>
            <a:pPr algn="ctr">
              <a:lnSpc>
                <a:spcPts val="917"/>
              </a:lnSpc>
            </a:pPr>
            <a:endParaRPr lang="pl-PL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347</Words>
  <Application>Microsoft Office PowerPoint</Application>
  <PresentationFormat>Niestandardowy</PresentationFormat>
  <Paragraphs>70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Arial Unicode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maja - na facebooka</dc:title>
  <dc:creator>PAULINA KWIECIEŃ</dc:creator>
  <cp:lastModifiedBy>MICHAŁ MUSIALIK</cp:lastModifiedBy>
  <cp:revision>9</cp:revision>
  <dcterms:created xsi:type="dcterms:W3CDTF">2006-08-16T00:00:00Z</dcterms:created>
  <dcterms:modified xsi:type="dcterms:W3CDTF">2026-05-14T09:19:59Z</dcterms:modified>
  <dc:identifier>DAHIPecrbcs</dc:identifier>
</cp:coreProperties>
</file>