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78" r:id="rId5"/>
    <p:sldId id="271" r:id="rId6"/>
    <p:sldId id="270" r:id="rId7"/>
    <p:sldId id="272" r:id="rId8"/>
    <p:sldId id="274" r:id="rId9"/>
    <p:sldId id="275" r:id="rId10"/>
    <p:sldId id="276" r:id="rId11"/>
    <p:sldId id="277" r:id="rId12"/>
    <p:sldId id="280" r:id="rId13"/>
    <p:sldId id="259" r:id="rId14"/>
    <p:sldId id="263" r:id="rId15"/>
  </p:sldIdLst>
  <p:sldSz cx="11430000" cy="5994400"/>
  <p:notesSz cx="6858000" cy="9144000"/>
  <p:embeddedFontLst>
    <p:embeddedFont>
      <p:font typeface="Arial Unicode Bold" panose="020B0604020202020204" charset="-12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18" d="100"/>
          <a:sy n="118" d="100"/>
        </p:scale>
        <p:origin x="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mapy.gis.umradom.pl/lm/index.php/view/map/?repository=spoledu&amp;project=REWITALIZACJA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gis.umradom.pl/lm/index.php/view/map/?repository=spoledu&amp;project=REWITALIZACJ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425290" y="26082"/>
            <a:ext cx="12405509" cy="8609917"/>
            <a:chOff x="0" y="0"/>
            <a:chExt cx="406400" cy="242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42238"/>
            </a:xfrm>
            <a:custGeom>
              <a:avLst/>
              <a:gdLst/>
              <a:ahLst/>
              <a:cxnLst/>
              <a:rect l="l" t="t" r="r" b="b"/>
              <a:pathLst>
                <a:path w="406400" h="242238">
                  <a:moveTo>
                    <a:pt x="203200" y="0"/>
                  </a:moveTo>
                  <a:lnTo>
                    <a:pt x="203200" y="0"/>
                  </a:lnTo>
                  <a:lnTo>
                    <a:pt x="406400" y="242238"/>
                  </a:lnTo>
                  <a:lnTo>
                    <a:pt x="0" y="2422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19050"/>
              <a:ext cx="152400" cy="261288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493204" y="-299884"/>
            <a:ext cx="7695712" cy="6331702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3308" r="-20329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22510" y="3434515"/>
            <a:ext cx="7785496" cy="3588251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1919" y="473622"/>
            <a:ext cx="1776379" cy="557481"/>
          </a:xfrm>
          <a:custGeom>
            <a:avLst/>
            <a:gdLst/>
            <a:ahLst/>
            <a:cxnLst/>
            <a:rect l="l" t="t" r="r" b="b"/>
            <a:pathLst>
              <a:path w="1776379" h="557481">
                <a:moveTo>
                  <a:pt x="0" y="0"/>
                </a:moveTo>
                <a:lnTo>
                  <a:pt x="1776380" y="0"/>
                </a:lnTo>
                <a:lnTo>
                  <a:pt x="1776380" y="557480"/>
                </a:lnTo>
                <a:lnTo>
                  <a:pt x="0" y="55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7" name="TextBox 17"/>
          <p:cNvSpPr txBox="1"/>
          <p:nvPr/>
        </p:nvSpPr>
        <p:spPr>
          <a:xfrm>
            <a:off x="448408" y="1775428"/>
            <a:ext cx="5373564" cy="199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  <a:spcBef>
                <a:spcPct val="0"/>
              </a:spcBef>
            </a:pPr>
            <a:r>
              <a:rPr lang="pl-PL" sz="32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GMINA MIASTA RADOMIA</a:t>
            </a:r>
          </a:p>
          <a:p>
            <a:pPr algn="ctr">
              <a:lnSpc>
                <a:spcPts val="3989"/>
              </a:lnSpc>
              <a:spcBef>
                <a:spcPct val="0"/>
              </a:spcBef>
            </a:pPr>
            <a:endParaRPr lang="pl-PL" sz="2800" b="1" dirty="0">
              <a:solidFill>
                <a:srgbClr val="204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989"/>
              </a:lnSpc>
              <a:spcBef>
                <a:spcPct val="0"/>
              </a:spcBef>
            </a:pPr>
            <a:r>
              <a:rPr lang="pl-PL" sz="24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Uchwała w sprawie udzielenia zwolnień podatkowych</a:t>
            </a:r>
            <a:endParaRPr lang="pl-PL" sz="2400" b="1" noProof="0" dirty="0">
              <a:solidFill>
                <a:srgbClr val="000000"/>
              </a:solidFill>
              <a:latin typeface="Arial" panose="020B0604020202020204" pitchFamily="34" charset="0"/>
              <a:ea typeface="Arial Unicode Bold"/>
              <a:cs typeface="Arial" panose="020B0604020202020204" pitchFamily="34" charset="0"/>
              <a:sym typeface="Arial Unicode Bold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6239EE7-902B-E9D5-F73D-612B31E3ACD2}"/>
              </a:ext>
            </a:extLst>
          </p:cNvPr>
          <p:cNvSpPr txBox="1"/>
          <p:nvPr/>
        </p:nvSpPr>
        <p:spPr>
          <a:xfrm>
            <a:off x="675709" y="4140200"/>
            <a:ext cx="4918962" cy="93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pl-PL" sz="2400" b="1" noProof="0" dirty="0">
                <a:solidFill>
                  <a:srgbClr val="C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dr Marzena Kędra</a:t>
            </a:r>
          </a:p>
          <a:p>
            <a:pPr algn="ctr">
              <a:lnSpc>
                <a:spcPts val="3863"/>
              </a:lnSpc>
            </a:pPr>
            <a:r>
              <a:rPr lang="pl-PL" sz="2000" b="1" dirty="0">
                <a:solidFill>
                  <a:srgbClr val="C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Kierownik Biura Rozwoju i Rewitalizacji</a:t>
            </a:r>
            <a:endParaRPr lang="pl-PL" sz="2000" b="1" noProof="0" dirty="0">
              <a:solidFill>
                <a:srgbClr val="C00000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BF72F-A521-CF26-8305-84E993E03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E104C96-4750-C986-715C-BA87DE730F77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597B58-13FC-D6EA-9B48-869A57FF5481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9552F7-C20E-DFF2-55B2-14CDA88CFF60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EB9223A-F3C8-A68A-F7C9-6668A4973F2A}"/>
              </a:ext>
            </a:extLst>
          </p:cNvPr>
          <p:cNvSpPr txBox="1"/>
          <p:nvPr/>
        </p:nvSpPr>
        <p:spPr>
          <a:xfrm>
            <a:off x="459570" y="588422"/>
            <a:ext cx="105108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pl-PL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Podmiot ubiegający się o pomoc de </a:t>
            </a:r>
            <a:r>
              <a:rPr lang="pl-PL" b="1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jest zobowiązany do przedstawienia podmiotowi udzielającemu pomocy: </a:t>
            </a:r>
          </a:p>
          <a:p>
            <a:pPr algn="just">
              <a:buNone/>
            </a:pPr>
            <a:endParaRPr lang="pl-PL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wszystkich zaświadczeń o pomocy de 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oraz pomocy de 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 rolnictwie lub rybołówstwie otrzymanej w ciągu minionych 3 lat, albo oświadczenia o wysokości tej pomocy otrzymanej w tym okresie, albo oświadczenia o nieotrzymaniu takiej pomocy w tym okresie; </a:t>
            </a:r>
          </a:p>
          <a:p>
            <a:pPr marL="342900" indent="-342900" algn="just">
              <a:buAutoNum type="arabicParenR"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informacji niezbędnych do udzielenia pomocy de 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określonych w rozporządzeniu Rady Ministrów z dnia 29 marca 2010 r. w sprawie zakresu informacji przedstawianych przez podmiot ubiegający się o pomoc de 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t.j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Dz. U. z 2024 r. poz. 40 ze zm.); </a:t>
            </a:r>
          </a:p>
        </p:txBody>
      </p:sp>
    </p:spTree>
    <p:extLst>
      <p:ext uri="{BB962C8B-B14F-4D97-AF65-F5344CB8AC3E}">
        <p14:creationId xmlns:p14="http://schemas.microsoft.com/office/powerpoint/2010/main" val="302402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47A3E-8D9A-973C-BA32-76C659F7B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C647170-4627-F9D0-0585-731EE69C1716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99E8FD2-3FE9-C1B2-E722-32B6D75658D6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3A3859B-7A14-FA9D-80F3-5A7E90754E1A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0227B49-72BB-FFDD-2863-80CF51B1FEA4}"/>
              </a:ext>
            </a:extLst>
          </p:cNvPr>
          <p:cNvSpPr txBox="1"/>
          <p:nvPr/>
        </p:nvSpPr>
        <p:spPr>
          <a:xfrm>
            <a:off x="459570" y="588422"/>
            <a:ext cx="54840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IV. Warunki uzyskania zwolnienia</a:t>
            </a:r>
          </a:p>
          <a:p>
            <a:pPr>
              <a:buNone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Podatnik jest zobowiązany:</a:t>
            </a:r>
          </a:p>
          <a:p>
            <a:pPr algn="just"/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Złożyć </a:t>
            </a: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zgłoszenie zamiaru korzystania ze zwolnienia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przedstawić wymagane dokumenty: pozwolenie na przeprowadzenie robót budowlanych, dokumentację fotograficzną potwierdzającą wygląd elewacji wg stanu na dzień dokonania zgłoszenia.</a:t>
            </a:r>
          </a:p>
          <a:p>
            <a:pPr marL="342900" indent="-342900" algn="just">
              <a:buAutoNum type="arabicPeriod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ciągu 18 miesięcy zrealizować 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zakres prac.</a:t>
            </a:r>
          </a:p>
          <a:p>
            <a:pPr algn="just"/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D4BED0-80C4-267D-78F3-E7C3EB12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428" y="95735"/>
            <a:ext cx="4728002" cy="58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6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53CD0-88AA-29B9-36BA-4DF48DEB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F9E4CDA-1A12-F6EC-EF8C-AC4F858B4BF5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79F27B-A04B-CBD3-C412-5F27C6E2E8AC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DD0E0A-2C9A-C899-D6CF-90D6CFFA72B9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86140FF-85E3-F326-EF2D-A4BDAAD10001}"/>
              </a:ext>
            </a:extLst>
          </p:cNvPr>
          <p:cNvSpPr txBox="1"/>
          <p:nvPr/>
        </p:nvSpPr>
        <p:spPr>
          <a:xfrm>
            <a:off x="459570" y="588422"/>
            <a:ext cx="52554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IV. Warunki uzyskania zwolnienia</a:t>
            </a:r>
          </a:p>
          <a:p>
            <a:pPr>
              <a:buNone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Podatnik jest zobowiązany:</a:t>
            </a:r>
          </a:p>
          <a:p>
            <a:pPr algn="just"/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terminie </a:t>
            </a: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dni od dnia zakończenia remontu złożyć zgłoszenie zakończenia remontu 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wraz z wymaganymi dokumentami: dokumenty potwierdzające prawidłowość wykonanych prac, faktury potwierdzające poniesione nakłady wraz z dowodem ich zapłaty, dokumentację fotograficzną potwierdzającą wygląd elewacji po remoncie.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289605-76C3-B699-11A5-E7B233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924"/>
          <a:stretch>
            <a:fillRect/>
          </a:stretch>
        </p:blipFill>
        <p:spPr>
          <a:xfrm>
            <a:off x="5993439" y="177800"/>
            <a:ext cx="5436561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04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1430000" cy="5994400"/>
            <a:chOff x="0" y="0"/>
            <a:chExt cx="14224000" cy="8001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907" b="7907"/>
            <a:stretch>
              <a:fillRect/>
            </a:stretch>
          </p:blipFill>
          <p:spPr>
            <a:xfrm>
              <a:off x="0" y="0"/>
              <a:ext cx="7074958" cy="396345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07" b="7907"/>
            <a:stretch>
              <a:fillRect/>
            </a:stretch>
          </p:blipFill>
          <p:spPr>
            <a:xfrm>
              <a:off x="7149042" y="0"/>
              <a:ext cx="7074958" cy="39634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07" b="7907"/>
            <a:stretch>
              <a:fillRect/>
            </a:stretch>
          </p:blipFill>
          <p:spPr>
            <a:xfrm>
              <a:off x="0" y="4037542"/>
              <a:ext cx="7074958" cy="396345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5993" r="23964" b="29996"/>
            <a:stretch>
              <a:fillRect/>
            </a:stretch>
          </p:blipFill>
          <p:spPr>
            <a:xfrm>
              <a:off x="7149042" y="4037542"/>
              <a:ext cx="7074958" cy="396345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750855" y="2616200"/>
            <a:ext cx="3987823" cy="68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endParaRPr lang="pl-PL" sz="2032" b="1" u="none" noProof="0" dirty="0">
              <a:solidFill>
                <a:srgbClr val="FFFFFF"/>
              </a:solidFill>
              <a:latin typeface="Arial" panose="020B0604020202020204" pitchFamily="34" charset="0"/>
              <a:ea typeface="Open Sauce Bold"/>
              <a:cs typeface="Arial" panose="020B0604020202020204" pitchFamily="34" charset="0"/>
              <a:sym typeface="Open Sauce Bold"/>
            </a:endParaRPr>
          </a:p>
          <a:p>
            <a:pPr algn="ctr">
              <a:lnSpc>
                <a:spcPts val="2845"/>
              </a:lnSpc>
            </a:pPr>
            <a:endParaRPr lang="pl-PL" sz="2032" b="1" u="none" noProof="0" dirty="0">
              <a:solidFill>
                <a:srgbClr val="FFFFFF"/>
              </a:solidFill>
              <a:latin typeface="Arial" panose="020B0604020202020204" pitchFamily="34" charset="0"/>
              <a:ea typeface="Open Sauce Bold"/>
              <a:cs typeface="Arial" panose="020B0604020202020204" pitchFamily="34" charset="0"/>
              <a:sym typeface="Open Sauce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-114612" y="257483"/>
            <a:ext cx="4626378" cy="179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pl-PL" sz="2032" b="1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„Zaby</a:t>
            </a: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tkowy Radom 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Wsparcie, Przepisy i Praktyka”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14 maja 2026 r. 17:00 – 19:00 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Kamienica Deskurów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sala 1.06 I piętro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EAC7638-1561-0A46-A1C1-E98EC9BA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1"/>
            <a:ext cx="11437633" cy="7623226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06B45432-E3E2-5428-3C5C-D765FB30ACC8}"/>
              </a:ext>
            </a:extLst>
          </p:cNvPr>
          <p:cNvGrpSpPr/>
          <p:nvPr/>
        </p:nvGrpSpPr>
        <p:grpSpPr>
          <a:xfrm rot="-10800000">
            <a:off x="-2883479" y="1510119"/>
            <a:ext cx="4602383" cy="2121188"/>
            <a:chOff x="0" y="0"/>
            <a:chExt cx="406400" cy="187305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0F09AA17-BA8B-89AB-10C2-EAFD787C4788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3A7885F7-3FAE-73B1-4A08-8C7586A5F361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DCD1250B-7951-75B2-FDD2-3DCECB87A45B}"/>
              </a:ext>
            </a:extLst>
          </p:cNvPr>
          <p:cNvGrpSpPr/>
          <p:nvPr/>
        </p:nvGrpSpPr>
        <p:grpSpPr>
          <a:xfrm rot="-10800000">
            <a:off x="-3048000" y="-3395"/>
            <a:ext cx="8073182" cy="2053142"/>
            <a:chOff x="0" y="0"/>
            <a:chExt cx="736505" cy="187305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189A8F6-3CD0-8E4A-6D88-9A2D2E3365AF}"/>
                </a:ext>
              </a:extLst>
            </p:cNvPr>
            <p:cNvSpPr/>
            <p:nvPr/>
          </p:nvSpPr>
          <p:spPr>
            <a:xfrm>
              <a:off x="0" y="0"/>
              <a:ext cx="736505" cy="187305"/>
            </a:xfrm>
            <a:custGeom>
              <a:avLst/>
              <a:gdLst/>
              <a:ahLst/>
              <a:cxnLst/>
              <a:rect l="l" t="t" r="r" b="b"/>
              <a:pathLst>
                <a:path w="736505" h="187305">
                  <a:moveTo>
                    <a:pt x="203200" y="0"/>
                  </a:moveTo>
                  <a:lnTo>
                    <a:pt x="533305" y="0"/>
                  </a:lnTo>
                  <a:lnTo>
                    <a:pt x="736505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2D88CB96-B360-0D45-849E-255BA7751EF2}"/>
                </a:ext>
              </a:extLst>
            </p:cNvPr>
            <p:cNvSpPr txBox="1"/>
            <p:nvPr/>
          </p:nvSpPr>
          <p:spPr>
            <a:xfrm>
              <a:off x="127000" y="-19050"/>
              <a:ext cx="482505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B7539F68-784D-74CC-BC12-1DAC03D60507}"/>
              </a:ext>
            </a:extLst>
          </p:cNvPr>
          <p:cNvGrpSpPr/>
          <p:nvPr/>
        </p:nvGrpSpPr>
        <p:grpSpPr>
          <a:xfrm>
            <a:off x="8288975" y="3345780"/>
            <a:ext cx="7785496" cy="4651426"/>
            <a:chOff x="0" y="0"/>
            <a:chExt cx="406400" cy="18730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B7BF9C-CBA8-BBD7-5425-B87826101A46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29000FD-61D2-5FAF-64EC-D83B5F86B5A6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A3C11827-C260-4DEA-2773-8AA8CA0C8B50}"/>
              </a:ext>
            </a:extLst>
          </p:cNvPr>
          <p:cNvSpPr txBox="1"/>
          <p:nvPr/>
        </p:nvSpPr>
        <p:spPr>
          <a:xfrm rot="10415589">
            <a:off x="12875043" y="570080"/>
            <a:ext cx="4452041" cy="9287015"/>
          </a:xfrm>
          <a:prstGeom prst="rect">
            <a:avLst/>
          </a:prstGeom>
        </p:spPr>
        <p:txBody>
          <a:bodyPr lIns="22191" tIns="22191" rIns="22191" bIns="22191" rtlCol="0" anchor="ctr"/>
          <a:lstStyle/>
          <a:p>
            <a:pPr algn="ctr">
              <a:lnSpc>
                <a:spcPts val="917"/>
              </a:lnSpc>
            </a:pPr>
            <a:endParaRPr lang="pl-PL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6300" y="0"/>
            <a:ext cx="7293700" cy="1526785"/>
          </a:xfrm>
          <a:custGeom>
            <a:avLst/>
            <a:gdLst/>
            <a:ahLst/>
            <a:cxnLst/>
            <a:rect l="l" t="t" r="r" b="b"/>
            <a:pathLst>
              <a:path w="7293700" h="1526785">
                <a:moveTo>
                  <a:pt x="0" y="0"/>
                </a:moveTo>
                <a:lnTo>
                  <a:pt x="7293700" y="0"/>
                </a:lnTo>
                <a:lnTo>
                  <a:pt x="7293700" y="1526785"/>
                </a:lnTo>
                <a:lnTo>
                  <a:pt x="0" y="1526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11" b="-136587"/>
            </a:stretch>
          </a:blipFill>
        </p:spPr>
        <p:txBody>
          <a:bodyPr/>
          <a:lstStyle/>
          <a:p>
            <a:endParaRPr lang="pl-PL" noProof="0" dirty="0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2010701" y="1447527"/>
            <a:ext cx="4602383" cy="2121188"/>
            <a:chOff x="0" y="0"/>
            <a:chExt cx="406400" cy="18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2209800" y="-34471"/>
            <a:ext cx="8073182" cy="2053142"/>
            <a:chOff x="0" y="0"/>
            <a:chExt cx="736505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6505" cy="187305"/>
            </a:xfrm>
            <a:custGeom>
              <a:avLst/>
              <a:gdLst/>
              <a:ahLst/>
              <a:cxnLst/>
              <a:rect l="l" t="t" r="r" b="b"/>
              <a:pathLst>
                <a:path w="736505" h="187305">
                  <a:moveTo>
                    <a:pt x="203200" y="0"/>
                  </a:moveTo>
                  <a:lnTo>
                    <a:pt x="533305" y="0"/>
                  </a:lnTo>
                  <a:lnTo>
                    <a:pt x="736505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19050"/>
              <a:ext cx="482505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0490" y="279834"/>
            <a:ext cx="374811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pl-PL" sz="2010" b="1" noProof="0" dirty="0">
                <a:solidFill>
                  <a:srgbClr val="FFFFFF"/>
                </a:solidFill>
                <a:latin typeface="Arial" panose="020B0604020202020204" pitchFamily="34" charset="0"/>
                <a:ea typeface="TT Hoves Bold"/>
                <a:cs typeface="Arial" panose="020B0604020202020204" pitchFamily="34" charset="0"/>
                <a:sym typeface="TT Hoves Bold"/>
              </a:rPr>
              <a:t>„Zabytkowy Radom – Wsparcie, Przepisy i Praktyka”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1C60D8D-2194-3168-0BB5-396E3B55226A}"/>
              </a:ext>
            </a:extLst>
          </p:cNvPr>
          <p:cNvSpPr txBox="1"/>
          <p:nvPr/>
        </p:nvSpPr>
        <p:spPr>
          <a:xfrm>
            <a:off x="227745" y="1082547"/>
            <a:ext cx="3709001" cy="73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58"/>
              </a:lnSpc>
              <a:defRPr/>
            </a:pPr>
            <a:r>
              <a:rPr lang="pl-PL" sz="2000" b="1" noProof="0" dirty="0">
                <a:solidFill>
                  <a:schemeClr val="bg1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Finanse: </a:t>
            </a:r>
          </a:p>
          <a:p>
            <a:pPr algn="ctr">
              <a:lnSpc>
                <a:spcPts val="2558"/>
              </a:lnSpc>
              <a:defRPr/>
            </a:pPr>
            <a:r>
              <a:rPr lang="pl-PL" sz="2000" b="1" noProof="0" dirty="0">
                <a:solidFill>
                  <a:schemeClr val="bg1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Ulgi i zwolnienia podatkowe</a:t>
            </a:r>
            <a:endParaRPr lang="pl-PL" sz="11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CD95AC4-48E6-32E6-3942-34CBDDE6D605}"/>
              </a:ext>
            </a:extLst>
          </p:cNvPr>
          <p:cNvSpPr txBox="1"/>
          <p:nvPr/>
        </p:nvSpPr>
        <p:spPr>
          <a:xfrm>
            <a:off x="1143000" y="2614232"/>
            <a:ext cx="9762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Uchwała nr XL/381/2026 Rady Miejskiej w Radomiu </a:t>
            </a:r>
          </a:p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 dnia 2 marca 2026 r. w sprawie udzielenia zwolnienia od podatku od nieruchomości budynków lub ich części w których wykonano remont elewacji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D098A-9254-3F95-C32A-E3516BA1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ABFA585-DCA0-63C3-F852-E09DCA15E537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34D9013-DD5B-69BF-249E-9EE2DA01377F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E751C0-627A-2B13-A1C2-CA51A4F8EEF2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5DE3107-8A0D-8B87-DAFA-59E55CFCC47D}"/>
              </a:ext>
            </a:extLst>
          </p:cNvPr>
          <p:cNvSpPr txBox="1"/>
          <p:nvPr/>
        </p:nvSpPr>
        <p:spPr>
          <a:xfrm>
            <a:off x="459570" y="588422"/>
            <a:ext cx="1051086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 uchwały</a:t>
            </a:r>
          </a:p>
          <a:p>
            <a:pPr marL="514350" indent="-514350">
              <a:buAutoNum type="romanUcPeriod"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sz="11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Uchwała wprowadza czasowe – 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4 lata 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zwolnienie od podatku od nieruchomości budynków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 których wykonano remont elewacji. </a:t>
            </a:r>
          </a:p>
          <a:p>
            <a:pPr algn="just"/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Przedmiotowe zwolnienie </a:t>
            </a:r>
            <a:r>
              <a:rPr lang="pl-PL" dirty="0">
                <a:latin typeface="Arial" panose="020B0604020202020204" pitchFamily="34" charset="0"/>
              </a:rPr>
              <a:t>stanowić będzie wsparcie i zachętę dla właścicieli zabytkowych budynków do podjęcia prac remontowych w tych obiektach, co pozytywnie wpłynie na wizerunek miasta wśród Radomian i turystów. </a:t>
            </a:r>
          </a:p>
          <a:p>
            <a:pPr algn="just"/>
            <a:endParaRPr lang="pl-PL" dirty="0">
              <a:latin typeface="Arial" panose="020B0604020202020204" pitchFamily="34" charset="0"/>
            </a:endParaRPr>
          </a:p>
          <a:p>
            <a:pPr algn="ctr"/>
            <a:r>
              <a:rPr lang="pl-PL" b="1" dirty="0">
                <a:latin typeface="Arial" panose="020B0604020202020204" pitchFamily="34" charset="0"/>
              </a:rPr>
              <a:t>JEŚLI - Nakłady kwalifikujące się, wyniosły powyżej 20 000 zł.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3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050F-634C-AB55-FBFD-5D0DE7C6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BA40FD4-D4B7-E16E-4FFF-99BE391E9A96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6950D0-80BB-FC06-8F6D-E12830570ACD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A8DF961-C503-9B73-A8FA-3C1953F18766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ECA08AA-A065-E7AD-95AA-1B208B597A19}"/>
              </a:ext>
            </a:extLst>
          </p:cNvPr>
          <p:cNvSpPr txBox="1"/>
          <p:nvPr/>
        </p:nvSpPr>
        <p:spPr>
          <a:xfrm>
            <a:off x="459570" y="588422"/>
            <a:ext cx="10510860" cy="537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II. Zakres zwolnienia</a:t>
            </a:r>
          </a:p>
          <a:p>
            <a:pPr>
              <a:buNone/>
            </a:pPr>
            <a:endParaRPr lang="pl-PL" sz="11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Zwolnienie z podatku od nieruchomości obejmuje budynki lub ich części usytuowane w Radomiu </a:t>
            </a: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określonym obszarze 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związku z wykonaniem remontu elewacji.</a:t>
            </a:r>
          </a:p>
          <a:p>
            <a:pPr algn="just"/>
            <a:endParaRPr lang="pl-PL" sz="105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pl-PL" dirty="0">
                <a:latin typeface="Arial" panose="020B0604020202020204" pitchFamily="34" charset="0"/>
              </a:rPr>
              <a:t>Zwolnienie jest stosowane do budynków, które w dniu zgłoszenia zamiaru remontu budynku lub jego części 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</a:rPr>
              <a:t>jednocześnie spełniają </a:t>
            </a:r>
            <a:r>
              <a:rPr lang="pl-PL" dirty="0">
                <a:latin typeface="Arial" panose="020B0604020202020204" pitchFamily="34" charset="0"/>
              </a:rPr>
              <a:t>poniższe warunki: </a:t>
            </a:r>
          </a:p>
          <a:p>
            <a:pPr algn="just">
              <a:lnSpc>
                <a:spcPct val="114000"/>
              </a:lnSpc>
            </a:pPr>
            <a:r>
              <a:rPr lang="pl-PL" dirty="0">
                <a:latin typeface="Arial" panose="020B0604020202020204" pitchFamily="34" charset="0"/>
              </a:rPr>
              <a:t>a) znajdują się </a:t>
            </a:r>
            <a:r>
              <a:rPr lang="pl-PL" b="1" dirty="0">
                <a:latin typeface="Arial" panose="020B0604020202020204" pitchFamily="34" charset="0"/>
              </a:rPr>
              <a:t>na obszarze rewitalizacji </a:t>
            </a:r>
            <a:r>
              <a:rPr lang="pl-PL" dirty="0">
                <a:latin typeface="Arial" panose="020B0604020202020204" pitchFamily="34" charset="0"/>
              </a:rPr>
              <a:t>wyznaczonym na podstawie uchwały nr LXXVI/685/2022 Rady Miejskiej w Radomiu z dnia 28 marca 2022r. w sprawie wyznaczenia obszaru zdegradowanego i obszaru rewitalizacji Gminy Miasta Radomia; </a:t>
            </a:r>
          </a:p>
          <a:p>
            <a:pPr algn="just">
              <a:lnSpc>
                <a:spcPct val="114000"/>
              </a:lnSpc>
            </a:pPr>
            <a:r>
              <a:rPr lang="pl-PL" dirty="0">
                <a:latin typeface="Arial" panose="020B0604020202020204" pitchFamily="34" charset="0"/>
              </a:rPr>
              <a:t>b) znajdują się </a:t>
            </a:r>
            <a:r>
              <a:rPr lang="pl-PL" b="1" dirty="0">
                <a:latin typeface="Arial" panose="020B0604020202020204" pitchFamily="34" charset="0"/>
              </a:rPr>
              <a:t>na terenie zabytkowego zespołu urbanistyczno-architektonicznego </a:t>
            </a:r>
            <a:r>
              <a:rPr lang="pl-PL" dirty="0">
                <a:latin typeface="Arial" panose="020B0604020202020204" pitchFamily="34" charset="0"/>
              </a:rPr>
              <a:t>miasta Radomia wpisanego do rejestru zabytków pod nr 410/A/89 na podstawie decyzji Wojewódzkiego Konserwatora Zabytków z dnia 14 września 1989 roku; </a:t>
            </a:r>
          </a:p>
          <a:p>
            <a:pPr algn="just">
              <a:lnSpc>
                <a:spcPct val="114000"/>
              </a:lnSpc>
            </a:pPr>
            <a:r>
              <a:rPr lang="pl-PL" dirty="0">
                <a:latin typeface="Arial" panose="020B0604020202020204" pitchFamily="34" charset="0"/>
              </a:rPr>
              <a:t>c) </a:t>
            </a:r>
            <a:r>
              <a:rPr lang="pl-PL" b="1" dirty="0">
                <a:latin typeface="Arial" panose="020B0604020202020204" pitchFamily="34" charset="0"/>
              </a:rPr>
              <a:t>posiadają kartę adresową zabytku nieruchomego w gminnej ewidencji zabytków </a:t>
            </a:r>
            <a:r>
              <a:rPr lang="pl-PL" dirty="0">
                <a:latin typeface="Arial" panose="020B0604020202020204" pitchFamily="34" charset="0"/>
              </a:rPr>
              <a:t>prowadzonej przez Prezydenta Miasta Radomia na podstawie art. 22 ust. 4 i 5 ustawy z dnia 23 lipca 2003 r. ochronie zabytków i opiece nad zabytkami. </a:t>
            </a:r>
          </a:p>
          <a:p>
            <a:pPr algn="just"/>
            <a:r>
              <a:rPr lang="pl-PL" dirty="0">
                <a:latin typeface="Arial" panose="020B0604020202020204" pitchFamily="34" charset="0"/>
                <a:hlinkClick r:id="rId2"/>
              </a:rPr>
              <a:t>http://mapy.gis.umradom.pl/lm/index.php/view/map/?repository=spoledu&amp;project=REWITALIZACJA</a:t>
            </a:r>
            <a:r>
              <a:rPr lang="pl-PL" dirty="0">
                <a:latin typeface="Arial" panose="020B0604020202020204" pitchFamily="34" charset="0"/>
              </a:rPr>
              <a:t>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6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87159-DBEE-EA72-40E6-A21960F4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62DA8AE6-A8A9-9B66-81E2-2DF0029AC15F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7FC7794-1E07-78A0-E2B6-4B82B30734C4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DF465D7-40FA-79FB-C6F7-572A0DE1B6A2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F76948BD-CA5C-26A5-B905-13A234279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0"/>
          <a:stretch>
            <a:fillRect/>
          </a:stretch>
        </p:blipFill>
        <p:spPr>
          <a:xfrm>
            <a:off x="628649" y="1580138"/>
            <a:ext cx="10191751" cy="3862876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73423639-C1D3-2650-A1BC-35A8CBB4E3D3}"/>
              </a:ext>
            </a:extLst>
          </p:cNvPr>
          <p:cNvSpPr txBox="1"/>
          <p:nvPr/>
        </p:nvSpPr>
        <p:spPr>
          <a:xfrm>
            <a:off x="459569" y="743471"/>
            <a:ext cx="1028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hlinkClick r:id="rId3"/>
              </a:rPr>
              <a:t>http://mapy.gis.umradom.pl/lm/index.php/view/map/?repository=spoledu&amp;project=REWITALIZACJA</a:t>
            </a:r>
            <a:r>
              <a:rPr lang="pl-PL" dirty="0">
                <a:latin typeface="Arial" panose="020B0604020202020204" pitchFamily="34" charset="0"/>
              </a:rPr>
              <a:t>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B462BDA-89A4-F561-3433-CD07DF41F359}"/>
              </a:ext>
            </a:extLst>
          </p:cNvPr>
          <p:cNvCxnSpPr>
            <a:cxnSpLocks/>
          </p:cNvCxnSpPr>
          <p:nvPr/>
        </p:nvCxnSpPr>
        <p:spPr>
          <a:xfrm>
            <a:off x="8500161" y="1574468"/>
            <a:ext cx="796239" cy="276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5F7F3AE-C7C4-507A-67C0-54BA4D9223BD}"/>
              </a:ext>
            </a:extLst>
          </p:cNvPr>
          <p:cNvSpPr txBox="1"/>
          <p:nvPr/>
        </p:nvSpPr>
        <p:spPr>
          <a:xfrm>
            <a:off x="7578012" y="12051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Wpisz adres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DF0096-48C5-082E-F4AB-94B12B928B1C}"/>
              </a:ext>
            </a:extLst>
          </p:cNvPr>
          <p:cNvSpPr txBox="1"/>
          <p:nvPr/>
        </p:nvSpPr>
        <p:spPr>
          <a:xfrm>
            <a:off x="4840185" y="2533286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Zasięg obowiązywania Uchwały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C9E49790-54A0-4A1B-DED6-546F694F3F65}"/>
              </a:ext>
            </a:extLst>
          </p:cNvPr>
          <p:cNvCxnSpPr>
            <a:cxnSpLocks/>
          </p:cNvCxnSpPr>
          <p:nvPr/>
        </p:nvCxnSpPr>
        <p:spPr>
          <a:xfrm>
            <a:off x="6096000" y="2902618"/>
            <a:ext cx="76200" cy="704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1432C97B-0B19-1AD6-FE40-655F188ECDE8}"/>
              </a:ext>
            </a:extLst>
          </p:cNvPr>
          <p:cNvCxnSpPr>
            <a:cxnSpLocks/>
          </p:cNvCxnSpPr>
          <p:nvPr/>
        </p:nvCxnSpPr>
        <p:spPr>
          <a:xfrm flipH="1">
            <a:off x="2590800" y="2717952"/>
            <a:ext cx="2249385" cy="268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30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EDEC-C649-5FC6-2024-26C7629E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ABDF3B8-7868-317A-9194-1FD4999A37A9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63201CF-D10B-DD9A-5F6E-850BCB2B9B71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FE82563-A257-6971-E00D-529DCD6B7674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B503077-73F3-6AE9-EC2F-D878DEAA0D29}"/>
              </a:ext>
            </a:extLst>
          </p:cNvPr>
          <p:cNvSpPr txBox="1"/>
          <p:nvPr/>
        </p:nvSpPr>
        <p:spPr>
          <a:xfrm>
            <a:off x="459570" y="596543"/>
            <a:ext cx="1051086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nakładów kwalifikujących się do objęcia zwolnieniem zalicza się udokumentowane fakturami lub rachunkami nakłady poniesione na: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wykonanie dokumentacji projektowej oraz innej wymaganej dokumentacji zgodnie z obowiązującymi w tym zakresie przepisami, 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usługi budowlane,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zakup materiałów budowlanych niezbędnych do wykonania prac i robót objętych zakresem niniejszej uchwały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nakładów kwalifikujących się do objęcia zwolnieniem </a:t>
            </a:r>
            <a:r>
              <a:rPr lang="pl-PL" b="1" kern="100" dirty="0">
                <a:solidFill>
                  <a:srgbClr val="C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nie zalicza się wydatków sfinansowanych ze środków publicznych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poniesionych nakładów zalicza się wydatki brutto, z zastrzeżeniem, że w przypadku gdy podatnikowi przysługuje prawo do odliczenia podatku od towarów i usług (VAT) naliczonego od podatku należnego, to do poniesionych nakładów zalicza się wydatki netto. </a:t>
            </a:r>
          </a:p>
        </p:txBody>
      </p:sp>
    </p:spTree>
    <p:extLst>
      <p:ext uri="{BB962C8B-B14F-4D97-AF65-F5344CB8AC3E}">
        <p14:creationId xmlns:p14="http://schemas.microsoft.com/office/powerpoint/2010/main" val="91012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87129-D7D6-E6D9-50FB-C4599A33B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A4DEFA7-AB01-3F18-AF66-5CC6E9B7B699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2A48A54-4D8B-615F-E67A-20C209F1F787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5BA7154-8988-FB45-37F4-B511981FEB59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61D6DCB-36B7-5D77-36D4-91F0B44A67C2}"/>
              </a:ext>
            </a:extLst>
          </p:cNvPr>
          <p:cNvSpPr txBox="1"/>
          <p:nvPr/>
        </p:nvSpPr>
        <p:spPr>
          <a:xfrm>
            <a:off x="3529822" y="1289040"/>
            <a:ext cx="70080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pl-PL" sz="2400" b="1" kern="100" dirty="0">
                <a:solidFill>
                  <a:srgbClr val="C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przypadku przeniesienia własności nieruchomości objętej zwolnieniem, prawo do wykorzystania pozostałej części zwolnienia ulega wygaszeniu!</a:t>
            </a:r>
          </a:p>
          <a:p>
            <a:pPr algn="just">
              <a:buNone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 zastrzeżeniem zapisów prawa spadkowego oraz podatkowego w zakresie praw i obowiązków przechodzących na spadkobierców podatnika.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56588D-2C2F-B14B-7E14-FAC3BABC1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1" t="3262" r="40318" b="8651"/>
          <a:stretch>
            <a:fillRect/>
          </a:stretch>
        </p:blipFill>
        <p:spPr>
          <a:xfrm>
            <a:off x="1676400" y="2121189"/>
            <a:ext cx="605282" cy="13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B3A4E-8D8E-E27B-CB87-EEAC1DADD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A052CBD-979D-8368-99AB-451F6D17882C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21834CB-6E6F-93AF-D663-96A9E528B0C4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877226-8AEB-0EB3-5F02-A86B0B3F75D5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D6C1A07-DBDC-E884-6DCF-773ACD49F9C6}"/>
              </a:ext>
            </a:extLst>
          </p:cNvPr>
          <p:cNvSpPr txBox="1"/>
          <p:nvPr/>
        </p:nvSpPr>
        <p:spPr>
          <a:xfrm>
            <a:off x="459570" y="596543"/>
            <a:ext cx="105108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Prawo do zwolnienia z podatku wygasa z końcem miesiąca: </a:t>
            </a:r>
          </a:p>
          <a:p>
            <a:pPr algn="just">
              <a:buNone/>
            </a:pPr>
            <a:endParaRPr lang="pl-PL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poprzedzającego miesiąc, w którym 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osiągnięta została dopuszczalna wysokość pomocy de </a:t>
            </a:r>
            <a:r>
              <a:rPr lang="pl-PL" b="1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kwocie i okresie wskazanym w art. 3 pkt 2 Rozporządzeniu Komisji (UE) nr 2023/2831 z dnia 13 grudnia 2023 r. w sprawie stosowania art. 107 i 108 Traktatu o funkcjonowaniu Unii Europejskiej do pomocy de </a:t>
            </a:r>
            <a:r>
              <a:rPr lang="pl-PL" kern="100" dirty="0" err="1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(Dz. Urz. UE L 2023.2831 z 15.12.2023 r.) - 300 000 euro w okresie 3 lat; </a:t>
            </a:r>
          </a:p>
          <a:p>
            <a:pPr marL="342900" indent="-342900" algn="just">
              <a:buAutoNum type="arabicParenR"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 którym podatnik dokona 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zbycia nieruchomości 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lub ich części przed upływem okresu zwolnienia; 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3) w którym upłynął wyznaczony uchwałą </a:t>
            </a:r>
            <a:r>
              <a:rPr lang="pl-PL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termin zwolnienia – 4 lata</a:t>
            </a:r>
            <a:r>
              <a:rPr lang="pl-PL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07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E2167-99EF-B9FF-57FB-ECF36410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FF2C174-EB7F-1EBF-C0DE-E3349EAF3CCC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A0DC50-00AB-4B2C-F786-41801BE25DF5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FE1353F-7958-D1C1-10AB-2520C88D6928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043CB2C-7452-3BC6-FD17-D3B18095EEA2}"/>
              </a:ext>
            </a:extLst>
          </p:cNvPr>
          <p:cNvSpPr txBox="1"/>
          <p:nvPr/>
        </p:nvSpPr>
        <p:spPr>
          <a:xfrm>
            <a:off x="459570" y="544126"/>
            <a:ext cx="1051086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III. Charakter pomocy dla przedsiębiorców</a:t>
            </a:r>
          </a:p>
          <a:p>
            <a:pPr>
              <a:buNone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sz="2400" b="1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sz="11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podatników będących przedsiębiorcami zwolnienie stanowi pomoc de </a:t>
            </a:r>
            <a:r>
              <a:rPr lang="pl-PL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zgodnie z rozporządzeniem Komisji (UE) 2023/2831 z dnia 13 grudnia 2023 roku.</a:t>
            </a:r>
          </a:p>
          <a:p>
            <a:pPr marL="342900" indent="-342900" algn="just">
              <a:buAutoNum type="arabicPeriod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Łączna wartość pomocy de </a:t>
            </a:r>
            <a:r>
              <a:rPr lang="pl-PL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minimis</a:t>
            </a: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nie może przekroczyć </a:t>
            </a: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300 000 euro w okresie 3 lat.</a:t>
            </a:r>
          </a:p>
          <a:p>
            <a:pPr marL="342900" indent="-342900" algn="just">
              <a:buAutoNum type="arabicPeriod"/>
            </a:pPr>
            <a:endParaRPr lang="pl-PL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Wyklucza się udzielanie zwolnienia w stosunku do nieruchomości wykorzystywanych na działalność gospodarczą w sektorach produkcji rolnej, rybołówstwa i akwakultury.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11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903</Words>
  <Application>Microsoft Office PowerPoint</Application>
  <PresentationFormat>Niestandardowy</PresentationFormat>
  <Paragraphs>87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Arial Unicode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maja - na facebooka</dc:title>
  <dc:creator>PAULINA KWIECIEŃ</dc:creator>
  <cp:lastModifiedBy>Marzena Kędra</cp:lastModifiedBy>
  <cp:revision>7</cp:revision>
  <dcterms:created xsi:type="dcterms:W3CDTF">2006-08-16T00:00:00Z</dcterms:created>
  <dcterms:modified xsi:type="dcterms:W3CDTF">2026-05-14T13:43:57Z</dcterms:modified>
  <dc:identifier>DAHIPecrbcs</dc:identifier>
</cp:coreProperties>
</file>